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2.svg" ContentType="image/svg+xml"/>
  <Override PartName="/ppt/metadata" ContentType="application/binary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webextensions/taskpanes.xml" ContentType="application/vnd.ms-office.webextensiontaskpanes+xml"/>
  <Override PartName="/ppt/webextensions/webextension1.xml" ContentType="application/vnd.ms-office.webextension+xml"/>
</Types>
</file>

<file path=_rels/.rels><?xml version='1.0' encoding='UTF-8' standalone='yes'?>
<Relationships xmlns="http://schemas.openxmlformats.org/package/2006/relationships"><Relationship Id="rId1" Type="http://schemas.microsoft.com/office/2011/relationships/webextensiontaskpanes" Target="ppt/webextensions/taskpanes.xml"/><Relationship Id="rId2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"/>
  </p:notesMasterIdLst>
  <p:sldIdLst>
    <p:sldId id="273" r:id="rId2"/>
    <p:sldId id="274" r:id="rId3"/>
    <p:sldId id="276" r:id="rId4"/>
  </p:sldIdLst>
  <p:sldSz cx="9144000" cy="5143500" type="screen16x9"/>
  <p:notesSz cx="6858000" cy="9144000"/>
  <p:embeddedFontLst>
    <p:embeddedFont>
      <p:font typeface="Pretendard" panose="02000503000000020004" pitchFamily="2" charset="-127"/>
      <p:regular r:id="rId6"/>
      <p:bold r:id="rId7"/>
    </p:embeddedFont>
    <p:embeddedFont>
      <p:font typeface="Pretendard ExtraBold" panose="02000503000000020004" pitchFamily="2" charset="-127"/>
      <p:bold r:id="rId8"/>
    </p:embeddedFont>
    <p:embeddedFont>
      <p:font typeface="Pretendard Light" panose="02000403000000020004" pitchFamily="2" charset="-127"/>
      <p:regular r:id="rId9"/>
    </p:embeddedFont>
    <p:embeddedFont>
      <p:font typeface="Pretendard Medium" panose="02000503000000020004" pitchFamily="2" charset="-127"/>
      <p:regular r:id="rId10"/>
    </p:embeddedFont>
    <p:embeddedFont>
      <p:font typeface="Pretendard SemiBold" panose="02000503000000020004" pitchFamily="2" charset="-127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3" userDrawn="1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0" roundtripDataSignature="AMtx7mgyWg9kAJOjJUbOqqKvFjcg0fYj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9B6"/>
    <a:srgbClr val="E4F010"/>
    <a:srgbClr val="3C81F4"/>
    <a:srgbClr val="E1AFD1"/>
    <a:srgbClr val="2951CD"/>
    <a:srgbClr val="3BD169"/>
    <a:srgbClr val="9CE8B4"/>
    <a:srgbClr val="FBBC04"/>
    <a:srgbClr val="29A34A"/>
    <a:srgbClr val="B1ED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8ED176-C74F-41E6-ACAD-D39EBBA09D3B}">
  <a:tblStyle styleId="{C38ED176-C74F-41E6-ACAD-D39EBBA09D3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61" autoAdjust="0"/>
    <p:restoredTop sz="94638"/>
  </p:normalViewPr>
  <p:slideViewPr>
    <p:cSldViewPr snapToGrid="0">
      <p:cViewPr varScale="1">
        <p:scale>
          <a:sx n="126" d="100"/>
          <a:sy n="126" d="100"/>
        </p:scale>
        <p:origin x="672" y="488"/>
      </p:cViewPr>
      <p:guideLst>
        <p:guide orient="horz" pos="164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8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font" Target="fonts/font1.fntdata"/><Relationship Id="rId7" Type="http://schemas.openxmlformats.org/officeDocument/2006/relationships/font" Target="fonts/font2.fntdata"/><Relationship Id="rId8" Type="http://schemas.openxmlformats.org/officeDocument/2006/relationships/font" Target="fonts/font3.fntdata"/><Relationship Id="rId9" Type="http://schemas.openxmlformats.org/officeDocument/2006/relationships/font" Target="fonts/font4.fntdata"/><Relationship Id="rId10" Type="http://schemas.openxmlformats.org/officeDocument/2006/relationships/font" Target="fonts/font5.fntdata"/><Relationship Id="rId11" Type="http://schemas.openxmlformats.org/officeDocument/2006/relationships/font" Target="fonts/font6.fntdata"/><Relationship Id="rId12" Type="http://schemas.openxmlformats.org/officeDocument/2006/relationships/font" Target="fonts/font7.fntdata"/><Relationship Id="rId100" Type="http://customschemas.google.com/relationships/presentationmetadata" Target="metadata"/><Relationship Id="rId101" Type="http://schemas.openxmlformats.org/officeDocument/2006/relationships/presProps" Target="presProps.xml"/><Relationship Id="rId102" Type="http://schemas.openxmlformats.org/officeDocument/2006/relationships/viewProps" Target="viewProps.xml"/><Relationship Id="rId103" Type="http://schemas.openxmlformats.org/officeDocument/2006/relationships/theme" Target="theme/theme1.xml"/><Relationship Id="rId10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Pretendard" panose="02000503000000020004" pitchFamily="2" charset="-127"/>
        <a:ea typeface="Pretendard" panose="02000503000000020004" pitchFamily="2" charset="-127"/>
        <a:cs typeface="Pretendard" panose="02000503000000020004" pitchFamily="2" charset="-127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7" name="Google Shape;3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8" name="Google Shape;398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6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3" name="Google Shape;23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7" name="Google Shape;27;p6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 dirty="0"/>
          </a:p>
        </p:txBody>
      </p:sp>
      <p:sp>
        <p:nvSpPr>
          <p:cNvPr id="34" name="Google Shape;34;p6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35" name="Google Shape;35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8" name="Google Shape;3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42" name="Google Shape;42;p6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</a:lstStyle>
          <a:p>
            <a:endParaRPr dirty="0"/>
          </a:p>
        </p:txBody>
      </p:sp>
      <p:sp>
        <p:nvSpPr>
          <p:cNvPr id="47" name="Google Shape;4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50" name="Google Shape;50;p7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51" name="Google Shape;51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7" name="Google Shape;7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8" name="Google Shape;8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retendard" panose="02000503000000020004" pitchFamily="2" charset="-127"/>
          <a:ea typeface="Pretendard" panose="02000503000000020004" pitchFamily="2" charset="-127"/>
          <a:cs typeface="Pretendard" panose="02000503000000020004" pitchFamily="2" charset="-12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>
            <a:extLst>
              <a:ext uri="{FF2B5EF4-FFF2-40B4-BE49-F238E27FC236}">
                <a16:creationId xmlns:a16="http://schemas.microsoft.com/office/drawing/2014/main" id="{9479C71A-CD12-C8A6-FD8B-A403F2FDE9A4}"/>
              </a:ext>
            </a:extLst>
          </p:cNvPr>
          <p:cNvSpPr/>
          <p:nvPr/>
        </p:nvSpPr>
        <p:spPr>
          <a:xfrm>
            <a:off x="660956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5C1D02E-95DF-9EF6-AF3E-112BC59962C1}"/>
              </a:ext>
            </a:extLst>
          </p:cNvPr>
          <p:cNvSpPr/>
          <p:nvPr/>
        </p:nvSpPr>
        <p:spPr>
          <a:xfrm>
            <a:off x="1943282" y="3254588"/>
            <a:ext cx="1018559" cy="101855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6" name="Google Shape;316;p18"/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17" name="Google Shape;317;p18"/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18" name="Google Shape;318;p18"/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319" name="Google Shape;319;p18"/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0" name="Google Shape;320;p18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1" name="Google Shape;321;p18"/>
          <p:cNvSpPr/>
          <p:nvPr/>
        </p:nvSpPr>
        <p:spPr>
          <a:xfrm>
            <a:off x="427654" y="2923069"/>
            <a:ext cx="2819400" cy="289876"/>
          </a:xfrm>
          <a:prstGeom prst="homePlate">
            <a:avLst>
              <a:gd name="adj" fmla="val 50000"/>
            </a:avLst>
          </a:prstGeom>
          <a:solidFill>
            <a:srgbClr val="2951CD">
              <a:alpha val="11000"/>
            </a:srgbClr>
          </a:solidFill>
          <a:ln w="9525" cap="flat" cmpd="sng">
            <a:noFill/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타겟 분석</a:t>
            </a:r>
            <a:endParaRPr sz="800" b="0" i="0" u="none" strike="noStrike" cap="none" dirty="0">
              <a:solidFill>
                <a:srgbClr val="000000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2" name="Google Shape;322;p18"/>
          <p:cNvSpPr txBox="1"/>
          <p:nvPr/>
        </p:nvSpPr>
        <p:spPr>
          <a:xfrm>
            <a:off x="3263850" y="3412537"/>
            <a:ext cx="261630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(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)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Alpha 세대부터 MZ세대까지</a:t>
            </a:r>
            <a:endParaRPr lang="en-US" altLang="ko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코어 타깃을 대상으로 한 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lang="en-US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인지도 향상</a:t>
            </a: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과</a:t>
            </a:r>
            <a:endParaRPr lang="en-US" altLang="ko-KR" sz="8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900" b="1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노출 커버리지 극대화</a:t>
            </a: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를 통한</a:t>
            </a:r>
            <a:endParaRPr lang="en-US" altLang="ko-KR"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ko-KR" altLang="en-US" sz="8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브랜드 검색 쿼리 향상</a:t>
            </a:r>
            <a:endParaRPr sz="8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23" name="Google Shape;323;p18"/>
          <p:cNvSpPr/>
          <p:nvPr/>
        </p:nvSpPr>
        <p:spPr>
          <a:xfrm>
            <a:off x="3162300" y="2922728"/>
            <a:ext cx="2819400" cy="284456"/>
          </a:xfrm>
          <a:prstGeom prst="chevron">
            <a:avLst>
              <a:gd name="adj" fmla="val 50000"/>
            </a:avLst>
          </a:prstGeom>
          <a:solidFill>
            <a:srgbClr val="2951CD">
              <a:alpha val="45000"/>
            </a:srgbClr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캠페인 목표 설정 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4" name="Google Shape;324;p18"/>
          <p:cNvSpPr/>
          <p:nvPr/>
        </p:nvSpPr>
        <p:spPr>
          <a:xfrm>
            <a:off x="5896946" y="2915751"/>
            <a:ext cx="2819400" cy="289876"/>
          </a:xfrm>
          <a:prstGeom prst="chevron">
            <a:avLst>
              <a:gd name="adj" fmla="val 50000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수립 </a:t>
            </a:r>
            <a:endParaRPr sz="800" b="0" i="0" u="none" strike="noStrike" cap="none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25" name="Google Shape;325;p18"/>
          <p:cNvSpPr txBox="1"/>
          <p:nvPr/>
        </p:nvSpPr>
        <p:spPr>
          <a:xfrm>
            <a:off x="690385" y="3419877"/>
            <a:ext cx="959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펀슈머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6" name="Google Shape;326;p18"/>
          <p:cNvSpPr txBox="1"/>
          <p:nvPr/>
        </p:nvSpPr>
        <p:spPr>
          <a:xfrm>
            <a:off x="2008711" y="3419877"/>
            <a:ext cx="887700" cy="23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-KR" altLang="en-US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예</a:t>
            </a:r>
            <a:r>
              <a:rPr lang="en-US" altLang="ko-KR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) </a:t>
            </a:r>
            <a:r>
              <a:rPr lang="ko" sz="1000" b="0" i="0" u="none" strike="noStrike" cap="none" dirty="0">
                <a:solidFill>
                  <a:schemeClr val="tx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  <a:sym typeface="Arial"/>
              </a:rPr>
              <a:t>나노사회</a:t>
            </a:r>
            <a:endParaRPr sz="1000" b="0" i="0" u="none" strike="noStrike" cap="none" dirty="0">
              <a:solidFill>
                <a:schemeClr val="tx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  <a:sym typeface="Arial"/>
            </a:endParaRPr>
          </a:p>
        </p:txBody>
      </p:sp>
      <p:sp>
        <p:nvSpPr>
          <p:cNvPr id="329" name="Google Shape;329;p18"/>
          <p:cNvSpPr txBox="1"/>
          <p:nvPr/>
        </p:nvSpPr>
        <p:spPr>
          <a:xfrm>
            <a:off x="681524" y="3676352"/>
            <a:ext cx="997991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타깃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타깃 </a:t>
            </a:r>
            <a:r>
              <a:rPr lang="ko-KR" altLang="en-US" sz="600" b="0" i="0" u="none" strike="noStrike" cap="none" dirty="0" err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셜명</a:t>
            </a:r>
            <a:endParaRPr sz="10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0" name="Google Shape;330;p18"/>
          <p:cNvSpPr txBox="1"/>
          <p:nvPr/>
        </p:nvSpPr>
        <p:spPr>
          <a:xfrm>
            <a:off x="1943281" y="3693983"/>
            <a:ext cx="1018559" cy="34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트렌드 설명</a:t>
            </a:r>
            <a:endParaRPr lang="en-US" altLang="ko-KR" sz="600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lang="en-US" altLang="ko-KR"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lang="ko-KR" altLang="en-US" sz="600" b="0" i="0" u="none" strike="noStrike" cap="none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트렌드 설명</a:t>
            </a:r>
            <a:endParaRPr sz="600" b="0" i="0" u="none" strike="noStrike" cap="none" dirty="0">
              <a:solidFill>
                <a:schemeClr val="tx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1" name="Google Shape;331;p18"/>
          <p:cNvSpPr txBox="1"/>
          <p:nvPr/>
        </p:nvSpPr>
        <p:spPr>
          <a:xfrm>
            <a:off x="483534" y="4543417"/>
            <a:ext cx="2685300" cy="361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재미있는 </a:t>
            </a:r>
            <a:r>
              <a:rPr lang="ko" altLang="en-US" sz="100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소비</a:t>
            </a:r>
            <a:r>
              <a:rPr lang="ko" sz="900" b="0" i="0" u="none" strike="noStrike" cap="none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와</a:t>
            </a:r>
            <a:r>
              <a:rPr lang="ko" sz="10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altLang="en-US" sz="1000" dirty="0">
                <a:solidFill>
                  <a:srgbClr val="2951CD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취향</a:t>
            </a:r>
            <a:r>
              <a:rPr lang="ko" sz="900" b="0" i="0" u="none" strike="noStrike" cap="none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 </a:t>
            </a: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커뮤니티를 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ko" sz="9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지향하는 MZ 소비자</a:t>
            </a:r>
            <a:endParaRPr sz="9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2" name="Google Shape;332;p18"/>
          <p:cNvSpPr/>
          <p:nvPr/>
        </p:nvSpPr>
        <p:spPr>
          <a:xfrm rot="10800000">
            <a:off x="1135263" y="4269117"/>
            <a:ext cx="1347008" cy="208557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33" name="Google Shape;333;p18"/>
          <p:cNvSpPr/>
          <p:nvPr/>
        </p:nvSpPr>
        <p:spPr>
          <a:xfrm>
            <a:off x="397361" y="2602211"/>
            <a:ext cx="92026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플로우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4" name="Google Shape;334;p18"/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5" name="Google Shape;335;p18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36" name="Google Shape;336;p18"/>
          <p:cNvSpPr/>
          <p:nvPr/>
        </p:nvSpPr>
        <p:spPr>
          <a:xfrm>
            <a:off x="5987458" y="3720545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7" name="Google Shape;337;p18"/>
          <p:cNvSpPr/>
          <p:nvPr/>
        </p:nvSpPr>
        <p:spPr>
          <a:xfrm>
            <a:off x="5987458" y="45233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8" name="Google Shape;338;p18"/>
          <p:cNvSpPr/>
          <p:nvPr/>
        </p:nvSpPr>
        <p:spPr>
          <a:xfrm>
            <a:off x="5987458" y="4121946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39" name="Google Shape;339;p18"/>
          <p:cNvSpPr/>
          <p:nvPr/>
        </p:nvSpPr>
        <p:spPr>
          <a:xfrm>
            <a:off x="5987458" y="3319144"/>
            <a:ext cx="2616300" cy="330456"/>
          </a:xfrm>
          <a:prstGeom prst="round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전략 방향 </a:t>
            </a:r>
            <a:r>
              <a:rPr lang="en-US" altLang="ko-KR" sz="800" b="0" i="0" u="none" strike="noStrike" cap="none" dirty="0">
                <a:solidFill>
                  <a:schemeClr val="tx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  <a:sym typeface="Arial"/>
              </a:rPr>
              <a:t>1</a:t>
            </a:r>
            <a:endParaRPr sz="800" b="0" i="0" u="none" strike="noStrike" cap="none" dirty="0">
              <a:solidFill>
                <a:schemeClr val="tx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  <a:sym typeface="Arial"/>
            </a:endParaRPr>
          </a:p>
        </p:txBody>
      </p:sp>
      <p:sp>
        <p:nvSpPr>
          <p:cNvPr id="340" name="Google Shape;340;p18"/>
          <p:cNvSpPr txBox="1"/>
          <p:nvPr/>
        </p:nvSpPr>
        <p:spPr>
          <a:xfrm>
            <a:off x="5533217" y="1880754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1" name="Google Shape;341;p18"/>
          <p:cNvSpPr/>
          <p:nvPr/>
        </p:nvSpPr>
        <p:spPr>
          <a:xfrm>
            <a:off x="4847979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2" name="Google Shape;342;p18"/>
          <p:cNvSpPr/>
          <p:nvPr/>
        </p:nvSpPr>
        <p:spPr>
          <a:xfrm>
            <a:off x="5598538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43" name="Google Shape;343;p18"/>
          <p:cNvSpPr/>
          <p:nvPr/>
        </p:nvSpPr>
        <p:spPr>
          <a:xfrm>
            <a:off x="6563184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44" name="Google Shape;344;p18"/>
          <p:cNvSpPr/>
          <p:nvPr/>
        </p:nvSpPr>
        <p:spPr>
          <a:xfrm>
            <a:off x="7527830" y="1411387"/>
            <a:ext cx="861161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쿼리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pic>
        <p:nvPicPr>
          <p:cNvPr id="8" name="그래픽 7" descr="추가">
            <a:extLst>
              <a:ext uri="{FF2B5EF4-FFF2-40B4-BE49-F238E27FC236}">
                <a16:creationId xmlns:a16="http://schemas.microsoft.com/office/drawing/2014/main" id="{13E4F264-BF7A-E3BA-BEAD-983D058FA1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684" y="3685663"/>
            <a:ext cx="181429" cy="1814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A70A40-1AAE-9E0A-63C7-AA297BC8BA96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빅플래닛메이드엔터</a:t>
            </a:r>
            <a:endParaRPr lang="ko-Kore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19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55" name="Google Shape;355;p19"/>
          <p:cNvSpPr/>
          <p:nvPr/>
        </p:nvSpPr>
        <p:spPr>
          <a:xfrm>
            <a:off x="397361" y="1446129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담당업무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56" name="Google Shape;356;p19"/>
          <p:cNvSpPr/>
          <p:nvPr/>
        </p:nvSpPr>
        <p:spPr>
          <a:xfrm>
            <a:off x="1022727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Imp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000만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7" name="Google Shape;357;p19"/>
          <p:cNvSpPr/>
          <p:nvPr/>
        </p:nvSpPr>
        <p:spPr>
          <a:xfrm>
            <a:off x="2175385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CTR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0.00% 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58" name="Google Shape;358;p19"/>
          <p:cNvSpPr/>
          <p:nvPr/>
        </p:nvSpPr>
        <p:spPr>
          <a:xfrm>
            <a:off x="3309886" y="2721180"/>
            <a:ext cx="1138575" cy="1138575"/>
          </a:xfrm>
          <a:prstGeom prst="ellipse">
            <a:avLst/>
          </a:prstGeom>
          <a:noFill/>
          <a:ln w="9525" cap="flat" cmpd="sng">
            <a:noFill/>
            <a:prstDash val="dash"/>
            <a:round/>
            <a:headEnd type="none" w="sm" len="sm"/>
            <a:tailEnd type="none" w="sm" len="sm"/>
          </a:ln>
          <a:effectLst/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쿼리</a:t>
            </a:r>
            <a:endParaRPr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2951CD"/>
                </a:solidFill>
                <a:latin typeface="Pretendard ExtraBold" panose="02000903000000020004" pitchFamily="50" charset="-127"/>
                <a:ea typeface="Pretendard ExtraBold" panose="02000903000000020004" pitchFamily="50" charset="-127"/>
                <a:cs typeface="Pretendard ExtraBold" panose="02000903000000020004" pitchFamily="50" charset="-127"/>
                <a:sym typeface="Arial"/>
              </a:rPr>
              <a:t>000%▲</a:t>
            </a:r>
            <a:endParaRPr sz="1100" b="0" i="0" u="none" strike="noStrike" cap="none" dirty="0">
              <a:solidFill>
                <a:srgbClr val="2951CD"/>
              </a:solidFill>
              <a:latin typeface="Pretendard ExtraBold" panose="02000903000000020004" pitchFamily="50" charset="-127"/>
              <a:ea typeface="Pretendard ExtraBold" panose="02000903000000020004" pitchFamily="50" charset="-127"/>
              <a:cs typeface="Pretendard ExtraBold" panose="02000903000000020004" pitchFamily="50" charset="-127"/>
              <a:sym typeface="Arial"/>
            </a:endParaRPr>
          </a:p>
        </p:txBody>
      </p:sp>
      <p:sp>
        <p:nvSpPr>
          <p:cNvPr id="360" name="Google Shape;360;p19"/>
          <p:cNvSpPr/>
          <p:nvPr/>
        </p:nvSpPr>
        <p:spPr>
          <a:xfrm>
            <a:off x="397361" y="2632216"/>
            <a:ext cx="61377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성과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361" name="Google Shape;361;p19"/>
          <p:cNvSpPr/>
          <p:nvPr/>
        </p:nvSpPr>
        <p:spPr>
          <a:xfrm>
            <a:off x="5220726" y="1809154"/>
            <a:ext cx="3525913" cy="2963433"/>
          </a:xfrm>
          <a:prstGeom prst="roundRect">
            <a:avLst>
              <a:gd name="adj" fmla="val 7808"/>
            </a:avLst>
          </a:prstGeom>
          <a:solidFill>
            <a:schemeClr val="bg1">
              <a:lumMod val="95000"/>
            </a:schemeClr>
          </a:solidFill>
          <a:ln w="9525" cap="flat" cmpd="sng">
            <a:noFill/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예시를 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362" name="Google Shape;362;p19"/>
          <p:cNvSpPr/>
          <p:nvPr/>
        </p:nvSpPr>
        <p:spPr>
          <a:xfrm>
            <a:off x="5220726" y="1446129"/>
            <a:ext cx="839204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예시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50F5A16F-BCAF-34E4-0D2F-AE01C5C73D75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48603FEA-D167-66FF-28D0-98AC1141CC89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1ED46E3F-AD82-22DB-DE8F-54233CA2FB8F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4933EB0-A770-B639-FACF-7D27F04724CF}"/>
              </a:ext>
            </a:extLst>
          </p:cNvPr>
          <p:cNvCxnSpPr/>
          <p:nvPr/>
        </p:nvCxnSpPr>
        <p:spPr>
          <a:xfrm>
            <a:off x="112816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285B861-83BB-F43A-6233-6BBBE764C6E3}"/>
              </a:ext>
            </a:extLst>
          </p:cNvPr>
          <p:cNvCxnSpPr/>
          <p:nvPr/>
        </p:nvCxnSpPr>
        <p:spPr>
          <a:xfrm>
            <a:off x="112816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B91D408-F107-9FD7-00A6-61DB551AF6F2}"/>
              </a:ext>
            </a:extLst>
          </p:cNvPr>
          <p:cNvCxnSpPr/>
          <p:nvPr/>
        </p:nvCxnSpPr>
        <p:spPr>
          <a:xfrm>
            <a:off x="2278786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ACAE31A-72FF-2009-7B64-7C0D5E147076}"/>
              </a:ext>
            </a:extLst>
          </p:cNvPr>
          <p:cNvCxnSpPr/>
          <p:nvPr/>
        </p:nvCxnSpPr>
        <p:spPr>
          <a:xfrm>
            <a:off x="2278786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8E62607-BD7C-0C08-2E7D-DB3995ED2807}"/>
              </a:ext>
            </a:extLst>
          </p:cNvPr>
          <p:cNvCxnSpPr/>
          <p:nvPr/>
        </p:nvCxnSpPr>
        <p:spPr>
          <a:xfrm>
            <a:off x="3413502" y="29184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49EF7FB-E9D8-9FFA-3A6A-7A1F05B2CB55}"/>
              </a:ext>
            </a:extLst>
          </p:cNvPr>
          <p:cNvCxnSpPr/>
          <p:nvPr/>
        </p:nvCxnSpPr>
        <p:spPr>
          <a:xfrm>
            <a:off x="3413502" y="3642360"/>
            <a:ext cx="927699" cy="0"/>
          </a:xfrm>
          <a:prstGeom prst="line">
            <a:avLst/>
          </a:prstGeom>
          <a:ln w="19050">
            <a:solidFill>
              <a:srgbClr val="2951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317;p18">
            <a:extLst>
              <a:ext uri="{FF2B5EF4-FFF2-40B4-BE49-F238E27FC236}">
                <a16:creationId xmlns:a16="http://schemas.microsoft.com/office/drawing/2014/main" id="{EFF4A6A3-D6BA-FEA5-0E02-834D1F5427A8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309BEE-A5D5-BCB1-B02F-36E4CF6D0572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빅플래닛메이드엔터</a:t>
            </a:r>
            <a:endParaRPr lang="ko-Kore-KR" altLang="en-US" dirty="0"/>
          </a:p>
        </p:txBody>
      </p:sp>
      <p:sp>
        <p:nvSpPr>
          <p:cNvPr id="15" name="Google Shape;334;p18">
            <a:extLst>
              <a:ext uri="{FF2B5EF4-FFF2-40B4-BE49-F238E27FC236}">
                <a16:creationId xmlns:a16="http://schemas.microsoft.com/office/drawing/2014/main" id="{E45E4694-B570-F54C-BF29-4DB1C61C2273}"/>
              </a:ext>
            </a:extLst>
          </p:cNvPr>
          <p:cNvSpPr txBox="1"/>
          <p:nvPr/>
        </p:nvSpPr>
        <p:spPr>
          <a:xfrm>
            <a:off x="1022727" y="1354754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6" name="Google Shape;340;p18">
            <a:extLst>
              <a:ext uri="{FF2B5EF4-FFF2-40B4-BE49-F238E27FC236}">
                <a16:creationId xmlns:a16="http://schemas.microsoft.com/office/drawing/2014/main" id="{A2B34BF8-ECD0-B7DE-424F-8E6B844CE76F}"/>
              </a:ext>
            </a:extLst>
          </p:cNvPr>
          <p:cNvSpPr txBox="1"/>
          <p:nvPr/>
        </p:nvSpPr>
        <p:spPr>
          <a:xfrm>
            <a:off x="1061317" y="365202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1"/>
          <p:cNvSpPr/>
          <p:nvPr/>
        </p:nvSpPr>
        <p:spPr>
          <a:xfrm>
            <a:off x="0" y="1483242"/>
            <a:ext cx="9144000" cy="36602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C1B4E8E-333C-EB3B-89EB-B6F2F3BD42F7}"/>
              </a:ext>
            </a:extLst>
          </p:cNvPr>
          <p:cNvSpPr/>
          <p:nvPr/>
        </p:nvSpPr>
        <p:spPr>
          <a:xfrm>
            <a:off x="5361702" y="3496955"/>
            <a:ext cx="3561317" cy="1498600"/>
          </a:xfrm>
          <a:prstGeom prst="roundRect">
            <a:avLst>
              <a:gd name="adj" fmla="val 950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2" name="Google Shape;402;p21"/>
          <p:cNvPicPr preferRelativeResize="0"/>
          <p:nvPr/>
        </p:nvPicPr>
        <p:blipFill rotWithShape="1">
          <a:blip r:embed="rId3">
            <a:alphaModFix/>
          </a:blip>
          <a:srcRect b="40156"/>
          <a:stretch/>
        </p:blipFill>
        <p:spPr>
          <a:xfrm>
            <a:off x="346713" y="2935231"/>
            <a:ext cx="2108620" cy="2208269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21"/>
          <p:cNvSpPr/>
          <p:nvPr/>
        </p:nvSpPr>
        <p:spPr>
          <a:xfrm>
            <a:off x="0" y="0"/>
            <a:ext cx="9144000" cy="72572"/>
          </a:xfrm>
          <a:prstGeom prst="rect">
            <a:avLst/>
          </a:prstGeom>
          <a:solidFill>
            <a:srgbClr val="2951C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08" name="Google Shape;408;p21"/>
          <p:cNvSpPr/>
          <p:nvPr/>
        </p:nvSpPr>
        <p:spPr>
          <a:xfrm>
            <a:off x="397361" y="1390156"/>
            <a:ext cx="1279039" cy="199078"/>
          </a:xfrm>
          <a:prstGeom prst="roundRect">
            <a:avLst>
              <a:gd name="adj" fmla="val 50000"/>
            </a:avLst>
          </a:prstGeom>
          <a:solidFill>
            <a:srgbClr val="E4F01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 최적화 전략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09" name="Google Shape;409;p21"/>
          <p:cNvSpPr/>
          <p:nvPr/>
        </p:nvSpPr>
        <p:spPr>
          <a:xfrm>
            <a:off x="692376" y="3290908"/>
            <a:ext cx="1432757" cy="1781424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0" name="Google Shape;410;p21"/>
          <p:cNvSpPr/>
          <p:nvPr/>
        </p:nvSpPr>
        <p:spPr>
          <a:xfrm>
            <a:off x="397361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ACTION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1" name="Google Shape;411;p21"/>
          <p:cNvSpPr/>
          <p:nvPr/>
        </p:nvSpPr>
        <p:spPr>
          <a:xfrm>
            <a:off x="1851072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3" name="Google Shape;413;p21"/>
          <p:cNvSpPr/>
          <p:nvPr/>
        </p:nvSpPr>
        <p:spPr>
          <a:xfrm>
            <a:off x="2524521" y="3583186"/>
            <a:ext cx="1197685" cy="1489146"/>
          </a:xfrm>
          <a:prstGeom prst="roundRect">
            <a:avLst>
              <a:gd name="adj" fmla="val 7808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캠페인 소재</a:t>
            </a:r>
            <a:endParaRPr lang="en-US" altLang="ko" sz="800" b="0" i="0" u="none" strike="noStrike" cap="none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예시를 </a:t>
            </a: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넣어주세요</a:t>
            </a:r>
            <a:endParaRPr sz="8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4" name="Google Shape;414;p21"/>
          <p:cNvSpPr/>
          <p:nvPr/>
        </p:nvSpPr>
        <p:spPr>
          <a:xfrm rot="5400000">
            <a:off x="3364826" y="3004603"/>
            <a:ext cx="2414347" cy="373813"/>
          </a:xfrm>
          <a:prstGeom prst="triangle">
            <a:avLst>
              <a:gd name="adj" fmla="val 50000"/>
            </a:avLst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2951CD"/>
              </a:gs>
            </a:gsLst>
            <a:lin ang="16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6" name="Google Shape;416;p21"/>
          <p:cNvSpPr/>
          <p:nvPr/>
        </p:nvSpPr>
        <p:spPr>
          <a:xfrm>
            <a:off x="5372768" y="1745832"/>
            <a:ext cx="656350" cy="199078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RESULT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7" name="Google Shape;417;p21"/>
          <p:cNvSpPr/>
          <p:nvPr/>
        </p:nvSpPr>
        <p:spPr>
          <a:xfrm>
            <a:off x="5421793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Imp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000만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418" name="Google Shape;418;p21"/>
          <p:cNvSpPr/>
          <p:nvPr/>
        </p:nvSpPr>
        <p:spPr>
          <a:xfrm>
            <a:off x="6585505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CTR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0.00%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19" name="Google Shape;419;p21"/>
          <p:cNvSpPr/>
          <p:nvPr/>
        </p:nvSpPr>
        <p:spPr>
          <a:xfrm>
            <a:off x="7749217" y="2055277"/>
            <a:ext cx="1042005" cy="516473"/>
          </a:xfrm>
          <a:prstGeom prst="roundRect">
            <a:avLst>
              <a:gd name="adj" fmla="val 16667"/>
            </a:avLst>
          </a:prstGeom>
          <a:solidFill>
            <a:srgbClr val="2951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1100" b="0" i="0" u="none" strike="noStrike" cap="none" dirty="0">
              <a:solidFill>
                <a:srgbClr val="E4F01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0" i="0" u="none" strike="noStrike" cap="none" dirty="0">
                <a:solidFill>
                  <a:srgbClr val="E4F01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000%▼</a:t>
            </a: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" name="Google Shape;316;p18">
            <a:extLst>
              <a:ext uri="{FF2B5EF4-FFF2-40B4-BE49-F238E27FC236}">
                <a16:creationId xmlns:a16="http://schemas.microsoft.com/office/drawing/2014/main" id="{A226F51F-4515-FAE8-0715-80BC4DA713ED}"/>
              </a:ext>
            </a:extLst>
          </p:cNvPr>
          <p:cNvSpPr/>
          <p:nvPr/>
        </p:nvSpPr>
        <p:spPr>
          <a:xfrm>
            <a:off x="7193755" y="610446"/>
            <a:ext cx="1597819" cy="189654"/>
          </a:xfrm>
          <a:prstGeom prst="roundRect">
            <a:avLst>
              <a:gd name="adj" fmla="val 50000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" name="Google Shape;318;p18">
            <a:extLst>
              <a:ext uri="{FF2B5EF4-FFF2-40B4-BE49-F238E27FC236}">
                <a16:creationId xmlns:a16="http://schemas.microsoft.com/office/drawing/2014/main" id="{F5245245-35C3-31D3-3235-DAE939961CF7}"/>
              </a:ext>
            </a:extLst>
          </p:cNvPr>
          <p:cNvSpPr txBox="1"/>
          <p:nvPr/>
        </p:nvSpPr>
        <p:spPr>
          <a:xfrm>
            <a:off x="346713" y="879885"/>
            <a:ext cx="5893219" cy="2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900" b="0" i="0" u="none" strike="noStrike" cap="none" dirty="0">
                <a:solidFill>
                  <a:srgbClr val="00000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  <a:sym typeface="Arial"/>
              </a:rPr>
              <a:t>그로스플래닛의 신규 서비스 ‘포트폴리오 템플릿’ 론칭에 따른 인지도 향상 및 노출 커버리지 확대를 위한 캠페인 기획 및 실행</a:t>
            </a:r>
            <a:endParaRPr sz="900" b="0" i="0" u="none" strike="noStrike" cap="none" dirty="0">
              <a:solidFill>
                <a:srgbClr val="00000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  <a:sym typeface="Arial"/>
            </a:endParaRPr>
          </a:p>
        </p:txBody>
      </p:sp>
      <p:sp>
        <p:nvSpPr>
          <p:cNvPr id="5" name="Google Shape;319;p18">
            <a:extLst>
              <a:ext uri="{FF2B5EF4-FFF2-40B4-BE49-F238E27FC236}">
                <a16:creationId xmlns:a16="http://schemas.microsoft.com/office/drawing/2014/main" id="{26047449-5A2D-EEDE-4E3F-CF490DF8F203}"/>
              </a:ext>
            </a:extLst>
          </p:cNvPr>
          <p:cNvSpPr txBox="1"/>
          <p:nvPr/>
        </p:nvSpPr>
        <p:spPr>
          <a:xfrm>
            <a:off x="7198658" y="610446"/>
            <a:ext cx="1598628" cy="1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" sz="800" b="0" i="0" u="none" strike="noStrike" cap="none" dirty="0">
                <a:solidFill>
                  <a:srgbClr val="00000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2000.00~2000.00 | 기여도 </a:t>
            </a:r>
            <a:r>
              <a:rPr lang="ko" sz="800" b="0" i="0" u="none" strike="noStrike" cap="none" dirty="0">
                <a:solidFill>
                  <a:srgbClr val="2951CD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00%</a:t>
            </a:r>
            <a:endParaRPr sz="800" b="0" i="0" u="none" strike="noStrike" cap="none" dirty="0">
              <a:solidFill>
                <a:srgbClr val="2951CD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0" name="Google Shape;420;p21"/>
          <p:cNvSpPr/>
          <p:nvPr/>
        </p:nvSpPr>
        <p:spPr>
          <a:xfrm>
            <a:off x="5717235" y="4087876"/>
            <a:ext cx="180411" cy="64640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1" name="Google Shape;421;p21"/>
          <p:cNvSpPr/>
          <p:nvPr/>
        </p:nvSpPr>
        <p:spPr>
          <a:xfrm>
            <a:off x="6095904" y="3631332"/>
            <a:ext cx="180411" cy="1097014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3" name="Google Shape;423;p21"/>
          <p:cNvCxnSpPr>
            <a:cxnSpLocks/>
          </p:cNvCxnSpPr>
          <p:nvPr/>
        </p:nvCxnSpPr>
        <p:spPr>
          <a:xfrm>
            <a:off x="559721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2" name="Google Shape;432;p21"/>
          <p:cNvSpPr txBox="1"/>
          <p:nvPr/>
        </p:nvSpPr>
        <p:spPr>
          <a:xfrm>
            <a:off x="571274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1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6C44A901-69D3-6330-0332-52133744471B}"/>
              </a:ext>
            </a:extLst>
          </p:cNvPr>
          <p:cNvCxnSpPr>
            <a:cxnSpLocks/>
            <a:stCxn id="420" idx="3"/>
            <a:endCxn id="421" idx="3"/>
          </p:cNvCxnSpPr>
          <p:nvPr/>
        </p:nvCxnSpPr>
        <p:spPr>
          <a:xfrm flipV="1">
            <a:off x="5807441" y="3631332"/>
            <a:ext cx="378669" cy="456544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4" name="Google Shape;424;p21"/>
          <p:cNvSpPr/>
          <p:nvPr/>
        </p:nvSpPr>
        <p:spPr>
          <a:xfrm>
            <a:off x="6847325" y="3928391"/>
            <a:ext cx="180411" cy="79995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5" name="Google Shape;425;p21"/>
          <p:cNvSpPr/>
          <p:nvPr/>
        </p:nvSpPr>
        <p:spPr>
          <a:xfrm>
            <a:off x="7225994" y="3766496"/>
            <a:ext cx="180411" cy="96185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27" name="Google Shape;427;p21"/>
          <p:cNvCxnSpPr>
            <a:cxnSpLocks/>
          </p:cNvCxnSpPr>
          <p:nvPr/>
        </p:nvCxnSpPr>
        <p:spPr>
          <a:xfrm>
            <a:off x="6727305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3" name="Google Shape;433;p21"/>
          <p:cNvSpPr txBox="1"/>
          <p:nvPr/>
        </p:nvSpPr>
        <p:spPr>
          <a:xfrm>
            <a:off x="6842833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지표 2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B37580F2-E891-A14B-C892-5279BFA4D9A0}"/>
              </a:ext>
            </a:extLst>
          </p:cNvPr>
          <p:cNvCxnSpPr>
            <a:cxnSpLocks/>
            <a:stCxn id="424" idx="3"/>
            <a:endCxn id="425" idx="3"/>
          </p:cNvCxnSpPr>
          <p:nvPr/>
        </p:nvCxnSpPr>
        <p:spPr>
          <a:xfrm flipV="1">
            <a:off x="6937531" y="3766496"/>
            <a:ext cx="378669" cy="16189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Google Shape;428;p21"/>
          <p:cNvSpPr/>
          <p:nvPr/>
        </p:nvSpPr>
        <p:spPr>
          <a:xfrm>
            <a:off x="7970888" y="3710933"/>
            <a:ext cx="180411" cy="102334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 w="9525" cap="flat" cmpd="sng">
            <a:solidFill>
              <a:srgbClr val="2951C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8349557" y="4266558"/>
            <a:ext cx="180411" cy="46178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2951CD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431" name="Google Shape;431;p21"/>
          <p:cNvCxnSpPr>
            <a:cxnSpLocks/>
          </p:cNvCxnSpPr>
          <p:nvPr/>
        </p:nvCxnSpPr>
        <p:spPr>
          <a:xfrm>
            <a:off x="7850868" y="4734282"/>
            <a:ext cx="849900" cy="0"/>
          </a:xfrm>
          <a:prstGeom prst="straightConnector1">
            <a:avLst/>
          </a:prstGeom>
          <a:noFill/>
          <a:ln w="19050" cap="flat" cmpd="sng">
            <a:solidFill>
              <a:srgbClr val="2951C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4" name="Google Shape;434;p21"/>
          <p:cNvSpPr txBox="1"/>
          <p:nvPr/>
        </p:nvSpPr>
        <p:spPr>
          <a:xfrm>
            <a:off x="7966396" y="4673241"/>
            <a:ext cx="618844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0" i="0" u="none" strike="noStrike" cap="none" dirty="0">
                <a:solidFill>
                  <a:schemeClr val="dk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  <a:sym typeface="Arial"/>
              </a:rPr>
              <a:t>CPC</a:t>
            </a:r>
            <a:endParaRPr sz="800" b="0" i="0" u="none" strike="noStrike" cap="none" dirty="0">
              <a:solidFill>
                <a:schemeClr val="dk1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Arial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F26EDB2F-F17A-3C2E-3B06-F29154499CA0}"/>
              </a:ext>
            </a:extLst>
          </p:cNvPr>
          <p:cNvCxnSpPr>
            <a:cxnSpLocks/>
            <a:stCxn id="428" idx="3"/>
            <a:endCxn id="429" idx="3"/>
          </p:cNvCxnSpPr>
          <p:nvPr/>
        </p:nvCxnSpPr>
        <p:spPr>
          <a:xfrm>
            <a:off x="8061094" y="3710933"/>
            <a:ext cx="378669" cy="555625"/>
          </a:xfrm>
          <a:prstGeom prst="straightConnector1">
            <a:avLst/>
          </a:prstGeom>
          <a:ln w="15875" cap="rnd">
            <a:solidFill>
              <a:schemeClr val="accent2"/>
            </a:solidFill>
            <a:prstDash val="sysDot"/>
            <a:headEnd type="oval" w="sm" len="sm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317;p18">
            <a:extLst>
              <a:ext uri="{FF2B5EF4-FFF2-40B4-BE49-F238E27FC236}">
                <a16:creationId xmlns:a16="http://schemas.microsoft.com/office/drawing/2014/main" id="{88F042C0-5DD0-EC5C-261C-9E28DD113866}"/>
              </a:ext>
            </a:extLst>
          </p:cNvPr>
          <p:cNvSpPr txBox="1"/>
          <p:nvPr/>
        </p:nvSpPr>
        <p:spPr>
          <a:xfrm>
            <a:off x="346714" y="475914"/>
            <a:ext cx="5682405" cy="484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ko-KR" altLang="en-US" sz="14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A2485-C707-26AF-56A5-17C9E8D3EFAD}"/>
              </a:ext>
            </a:extLst>
          </p:cNvPr>
          <p:cNvSpPr txBox="1"/>
          <p:nvPr/>
        </p:nvSpPr>
        <p:spPr>
          <a:xfrm>
            <a:off x="343280" y="26801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t>빅플래닛메이드엔터</a:t>
            </a:r>
            <a:endParaRPr lang="ko-Kore-KR" altLang="en-US" dirty="0"/>
          </a:p>
        </p:txBody>
      </p:sp>
      <p:sp>
        <p:nvSpPr>
          <p:cNvPr id="9" name="Google Shape;334;p18">
            <a:extLst>
              <a:ext uri="{FF2B5EF4-FFF2-40B4-BE49-F238E27FC236}">
                <a16:creationId xmlns:a16="http://schemas.microsoft.com/office/drawing/2014/main" id="{FCCE8076-BD26-54CC-A2A5-0ADCD061EAA9}"/>
              </a:ext>
            </a:extLst>
          </p:cNvPr>
          <p:cNvSpPr txBox="1"/>
          <p:nvPr/>
        </p:nvSpPr>
        <p:spPr>
          <a:xfrm>
            <a:off x="400817" y="1893138"/>
            <a:ext cx="4456925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lang="ko-KR" altLang="en-US" sz="800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Google Shape;340;p18">
            <a:extLst>
              <a:ext uri="{FF2B5EF4-FFF2-40B4-BE49-F238E27FC236}">
                <a16:creationId xmlns:a16="http://schemas.microsoft.com/office/drawing/2014/main" id="{58ED968D-08B6-94C7-7771-659956E690FF}"/>
              </a:ext>
            </a:extLst>
          </p:cNvPr>
          <p:cNvSpPr txBox="1"/>
          <p:nvPr/>
        </p:nvSpPr>
        <p:spPr>
          <a:xfrm>
            <a:off x="5361702" y="2544371"/>
            <a:ext cx="243493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</a:pPr>
            <a:endParaRPr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smtClean="0">
            <a:latin typeface="Pretendard SemiBold" panose="02000703000000020004" pitchFamily="50" charset="-127"/>
            <a:ea typeface="Pretendard SemiBold" panose="02000703000000020004" pitchFamily="50" charset="-127"/>
            <a:cs typeface="Pretendard SemiBold" panose="02000703000000020004" pitchFamily="50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'1.0' encoding='UTF-8' standalone='yes'?>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F7B19C7-EBF4-456A-BEA4-9A6BFFBE3B0B}">
  <we:reference id="wa200005566" version="3.0.0.2" store="ko-KR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1478</TotalTime>
  <Words>244</Words>
  <Application>Microsoft Macintosh PowerPoint</Application>
  <PresentationFormat>화면 슬라이드 쇼(16:9)</PresentationFormat>
  <Paragraphs>79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Pretendard</vt:lpstr>
      <vt:lpstr>Pretendard ExtraBold</vt:lpstr>
      <vt:lpstr>-webkit-standard</vt:lpstr>
      <vt:lpstr>Pretendard Light</vt:lpstr>
      <vt:lpstr>Pretendard Medium</vt:lpstr>
      <vt:lpstr>Pretendard SemiBold</vt:lpstr>
      <vt:lpstr>Arial</vt:lpstr>
      <vt:lpstr>Simple Light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earningss __</cp:lastModifiedBy>
  <cp:revision>116</cp:revision>
  <dcterms:modified xsi:type="dcterms:W3CDTF">2025-02-02T04:43:19Z</dcterms:modified>
</cp:coreProperties>
</file>